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32"/>
  </p:notesMasterIdLst>
  <p:sldIdLst>
    <p:sldId id="286" r:id="rId2"/>
    <p:sldId id="287" r:id="rId3"/>
    <p:sldId id="257" r:id="rId4"/>
    <p:sldId id="258" r:id="rId5"/>
    <p:sldId id="260" r:id="rId6"/>
    <p:sldId id="261" r:id="rId7"/>
    <p:sldId id="259" r:id="rId8"/>
    <p:sldId id="265" r:id="rId9"/>
    <p:sldId id="266" r:id="rId10"/>
    <p:sldId id="264" r:id="rId11"/>
    <p:sldId id="263" r:id="rId12"/>
    <p:sldId id="278" r:id="rId13"/>
    <p:sldId id="270" r:id="rId14"/>
    <p:sldId id="269" r:id="rId15"/>
    <p:sldId id="271" r:id="rId16"/>
    <p:sldId id="272" r:id="rId17"/>
    <p:sldId id="274" r:id="rId18"/>
    <p:sldId id="268" r:id="rId19"/>
    <p:sldId id="273" r:id="rId20"/>
    <p:sldId id="275" r:id="rId21"/>
    <p:sldId id="276" r:id="rId22"/>
    <p:sldId id="267" r:id="rId23"/>
    <p:sldId id="277" r:id="rId24"/>
    <p:sldId id="279" r:id="rId25"/>
    <p:sldId id="280" r:id="rId26"/>
    <p:sldId id="281" r:id="rId27"/>
    <p:sldId id="284" r:id="rId28"/>
    <p:sldId id="282" r:id="rId29"/>
    <p:sldId id="283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6D700-A6F3-44E5-9316-4631C35341DB}" type="datetimeFigureOut">
              <a:rPr lang="ru-RU" smtClean="0"/>
              <a:pPr/>
              <a:t>23.02.2023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AA8F2A-F3B5-4DD8-B128-0DB460B79E5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7703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0267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641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5085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3080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8474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5685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4706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1981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8005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707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1418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kak-bog.ru/istoriya-razvitiya-menedzhmenta" TargetMode="External"/><Relationship Id="rId2" Type="http://schemas.openxmlformats.org/officeDocument/2006/relationships/hyperlink" Target="http://vse-temu.org/new-istoriya-razvitiya-menedzhmenta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&#1052;&#1077;&#1085;&#1077;&#1076;&#1078;&#1084;&#1077;&#1085;&#1090;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/>
              <a:t>Казахский Национальный Университет им. аль-</a:t>
            </a:r>
            <a:r>
              <a:rPr lang="ru-RU" sz="3200" b="1" dirty="0" err="1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192470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</a:rPr>
              <a:t>Кафедра политологии и политических технологий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11188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История и теория политического менеджмента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4872" y="4659385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>
                <a:latin typeface="Arial" panose="020B0604020202020204" pitchFamily="34" charset="0"/>
              </a:rPr>
              <a:t>Старший преподаватель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42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548680"/>
            <a:ext cx="7560840" cy="561662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Информационный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период.</a:t>
            </a:r>
          </a:p>
          <a:p>
            <a:pPr marL="45720" indent="0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Логический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процесс можно выразить математически, используя вычислительную технику. Это дает возможность быстрее выбирать программу работы. Происходит пересмотр внутренних структур организаций, в истории развития менеджмента появляются новые формы внутреннего планирования: имитационное моделирование, метод анализа, математическая оценка управленческих решений. Без этих форм не обходится ни одно современное направление науки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ru-RU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888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Фредерик 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Уинслоу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 Тейлор 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916832"/>
            <a:ext cx="3160440" cy="405078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Менеджмент – это искусство точно знать, что предстоит сделать и как сделать это самым лучшим и дешевым способом.</a:t>
            </a:r>
            <a:endParaRPr lang="ru-RU" sz="28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C:\Users\людмила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3"/>
            <a:ext cx="3384376" cy="4321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0840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764704"/>
            <a:ext cx="7416824" cy="482453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Выделяются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несколько школ управления с различными концепциями:</a:t>
            </a:r>
          </a:p>
          <a:p>
            <a:endParaRPr lang="ru-RU" b="1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800" b="1" dirty="0">
                <a:latin typeface="Calibri" pitchFamily="34" charset="0"/>
                <a:cs typeface="Calibri" pitchFamily="34" charset="0"/>
              </a:rPr>
              <a:t>научная;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>
                <a:latin typeface="Calibri" pitchFamily="34" charset="0"/>
                <a:cs typeface="Calibri" pitchFamily="34" charset="0"/>
              </a:rPr>
              <a:t>классическая;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>
                <a:latin typeface="Calibri" pitchFamily="34" charset="0"/>
                <a:cs typeface="Calibri" pitchFamily="34" charset="0"/>
              </a:rPr>
              <a:t>человеческих отношений;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>
                <a:latin typeface="Calibri" pitchFamily="34" charset="0"/>
                <a:cs typeface="Calibri" pitchFamily="34" charset="0"/>
              </a:rPr>
              <a:t>поведенческих наук;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>
                <a:latin typeface="Calibri" pitchFamily="34" charset="0"/>
                <a:cs typeface="Calibri" pitchFamily="34" charset="0"/>
              </a:rPr>
              <a:t>управленческих наук.</a:t>
            </a:r>
          </a:p>
        </p:txBody>
      </p:sp>
      <p:pic>
        <p:nvPicPr>
          <p:cNvPr id="7170" name="Picture 2" descr="C:\Users\людмила\Desktop\BoardroomMeet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868" y="1844824"/>
            <a:ext cx="3816425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0384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59263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Школа научного управления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7704856" cy="496855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Основное внимание в данной концепции уделено лучшей эффективности управления производства и труда.</a:t>
            </a:r>
          </a:p>
          <a:p>
            <a:pPr marL="45720" indent="0">
              <a:buNone/>
            </a:pPr>
            <a:endParaRPr lang="ru-RU" sz="1800" b="1" u="sng" dirty="0">
              <a:latin typeface="Calibri" pitchFamily="34" charset="0"/>
              <a:cs typeface="Calibri" pitchFamily="34" charset="0"/>
            </a:endParaRPr>
          </a:p>
          <a:p>
            <a:pPr marL="45720" indent="0">
              <a:buNone/>
            </a:pPr>
            <a:r>
              <a:rPr lang="ru-RU" sz="1800" b="1" u="sng" dirty="0">
                <a:latin typeface="Calibri" pitchFamily="34" charset="0"/>
                <a:cs typeface="Calibri" pitchFamily="34" charset="0"/>
              </a:rPr>
              <a:t>Главные причины системы научного менеджмента</a:t>
            </a:r>
            <a:r>
              <a:rPr lang="ru-RU" sz="1800" b="1" u="sng" dirty="0" smtClean="0">
                <a:latin typeface="Calibri" pitchFamily="34" charset="0"/>
                <a:cs typeface="Calibri" pitchFamily="34" charset="0"/>
              </a:rPr>
              <a:t>:</a:t>
            </a:r>
            <a:endParaRPr lang="ru-RU" sz="1800" b="1" u="sng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попытка крупного бизнеса воспользоваться преимуществами техники;</a:t>
            </a: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желание людей достичь наиболее эффективных способов выполнения работы.</a:t>
            </a:r>
          </a:p>
          <a:p>
            <a:pPr marL="45720" indent="0">
              <a:buNone/>
            </a:pPr>
            <a:endParaRPr lang="ru-RU" sz="1800" b="1" dirty="0" smtClean="0">
              <a:latin typeface="Calibri" pitchFamily="34" charset="0"/>
              <a:cs typeface="Calibri" pitchFamily="34" charset="0"/>
            </a:endParaRPr>
          </a:p>
          <a:p>
            <a:pPr marL="45720" indent="0">
              <a:buNone/>
            </a:pPr>
            <a:r>
              <a:rPr lang="ru-RU" sz="1800" b="1" u="sng" dirty="0" smtClean="0">
                <a:latin typeface="Calibri" pitchFamily="34" charset="0"/>
                <a:cs typeface="Calibri" pitchFamily="34" charset="0"/>
              </a:rPr>
              <a:t>Основные </a:t>
            </a:r>
            <a:r>
              <a:rPr lang="ru-RU" sz="1800" b="1" u="sng" dirty="0">
                <a:latin typeface="Calibri" pitchFamily="34" charset="0"/>
                <a:cs typeface="Calibri" pitchFamily="34" charset="0"/>
              </a:rPr>
              <a:t>принципы данной системы управления:</a:t>
            </a:r>
          </a:p>
          <a:p>
            <a:pPr>
              <a:buFont typeface="Wingdings" pitchFamily="2" charset="2"/>
              <a:buChar char="§"/>
            </a:pPr>
            <a:r>
              <a:rPr lang="ru-RU" sz="1800" b="1" dirty="0" smtClean="0">
                <a:latin typeface="Calibri" pitchFamily="34" charset="0"/>
                <a:cs typeface="Calibri" pitchFamily="34" charset="0"/>
              </a:rPr>
              <a:t>отбор </a:t>
            </a:r>
            <a:r>
              <a:rPr lang="ru-RU" sz="1800" b="1" dirty="0">
                <a:latin typeface="Calibri" pitchFamily="34" charset="0"/>
                <a:cs typeface="Calibri" pitchFamily="34" charset="0"/>
              </a:rPr>
              <a:t>рабочих согласно специально разработанным тестам;</a:t>
            </a: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изучение временных затрат рабочего;</a:t>
            </a: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разделение работы на специализации;</a:t>
            </a: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экономическое стимулирование труда;</a:t>
            </a: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разделение ответственности между сотрудниками и менеджерами.</a:t>
            </a:r>
          </a:p>
        </p:txBody>
      </p:sp>
    </p:spTree>
    <p:extLst>
      <p:ext uri="{BB962C8B-B14F-4D97-AF65-F5344CB8AC3E}">
        <p14:creationId xmlns:p14="http://schemas.microsoft.com/office/powerpoint/2010/main" val="29049963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людмила\Desktop\HR_payroll_management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 trans="77000"/>
                    </a14:imgEffect>
                    <a14:imgEffect>
                      <a14:sharpenSoften amount="22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127" y="3278707"/>
            <a:ext cx="3587873" cy="3528392"/>
          </a:xfrm>
          <a:prstGeom prst="rect">
            <a:avLst/>
          </a:prstGeom>
          <a:noFill/>
          <a:effectLst>
            <a:glow>
              <a:schemeClr val="accent1">
                <a:alpha val="0"/>
              </a:schemeClr>
            </a:glow>
            <a:softEdge rad="1092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Классическая школа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052736"/>
            <a:ext cx="6688832" cy="518457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История развития менеджмента в классической школе систематизировала управление предприятиями. Основы такой системы держались за счёт авторитарного руководства и строго обозначенных задач, исключающих индивидуальный подход сотрудников. Последователи классической школы управления подвергались неоднократной критике менеджеров из-за игнорирования человеческих потребностей.</a:t>
            </a:r>
          </a:p>
          <a:p>
            <a:pPr marL="45720" indent="0">
              <a:buNone/>
            </a:pPr>
            <a:endParaRPr lang="ru-RU" sz="1800" b="1" dirty="0">
              <a:latin typeface="Calibri" pitchFamily="34" charset="0"/>
              <a:cs typeface="Calibri" pitchFamily="34" charset="0"/>
            </a:endParaRPr>
          </a:p>
          <a:p>
            <a:pPr marL="45720" indent="0">
              <a:buNone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В данной концепции выделены следующие организационные принципы, подходящие и для современного общества:</a:t>
            </a:r>
          </a:p>
          <a:p>
            <a:pPr marL="45720" indent="0">
              <a:buNone/>
            </a:pPr>
            <a:endParaRPr lang="ru-RU" sz="1800" b="1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разделение труда;</a:t>
            </a: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передача целей от руководства к рабочим;</a:t>
            </a: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единство распределения;</a:t>
            </a: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ограниченное число сотрудников.</a:t>
            </a:r>
          </a:p>
        </p:txBody>
      </p:sp>
    </p:spTree>
    <p:extLst>
      <p:ext uri="{BB962C8B-B14F-4D97-AF65-F5344CB8AC3E}">
        <p14:creationId xmlns:p14="http://schemas.microsoft.com/office/powerpoint/2010/main" val="371990770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99288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Школа человеческих отношений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772816"/>
            <a:ext cx="4464496" cy="482453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900" b="1" dirty="0">
                <a:latin typeface="Calibri" pitchFamily="34" charset="0"/>
                <a:cs typeface="Calibri" pitchFamily="34" charset="0"/>
              </a:rPr>
              <a:t>Во времена появления первых двух школ социальные науки ещё не были изучены, и теоретики не могли связать менеджмент с психологией. Но спустя десятилетия человеческий фактор стал учитываться в системе управления.</a:t>
            </a:r>
          </a:p>
          <a:p>
            <a:pPr marL="45720" indent="0">
              <a:buNone/>
            </a:pPr>
            <a:endParaRPr lang="ru-RU" sz="1900" b="1" dirty="0">
              <a:latin typeface="Calibri" pitchFamily="34" charset="0"/>
              <a:cs typeface="Calibri" pitchFamily="34" charset="0"/>
            </a:endParaRPr>
          </a:p>
          <a:p>
            <a:pPr marL="45720" indent="0">
              <a:buNone/>
            </a:pPr>
            <a:r>
              <a:rPr lang="ru-RU" sz="1900" b="1" dirty="0">
                <a:latin typeface="Calibri" pitchFamily="34" charset="0"/>
                <a:cs typeface="Calibri" pitchFamily="34" charset="0"/>
              </a:rPr>
              <a:t>Представители концепции в первую очередь улучшали социальную структуру организаций и исследовали причины человеческого поведения. Именно благодаря им получили широкое распространение тесты на профессиональную пригодность.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1880173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Главные принципы школы человеческих отношений:</a:t>
            </a:r>
          </a:p>
          <a:p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взаимное общение между руководителем и рабочими;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беседы сотрудников с психологами;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организация мероприятий;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приветствие неформальных групп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24667" y="4581128"/>
            <a:ext cx="42346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К минусам такого течения относится игнорирование технологических факторов и отсутствие систематизированного подхода к решению проблем</a:t>
            </a:r>
          </a:p>
        </p:txBody>
      </p:sp>
    </p:spTree>
    <p:extLst>
      <p:ext uri="{BB962C8B-B14F-4D97-AF65-F5344CB8AC3E}">
        <p14:creationId xmlns:p14="http://schemas.microsoft.com/office/powerpoint/2010/main" val="411304196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848872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Школа поведенческих наук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13090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Последователи поведенческой школы утверждали, что улучшение работы предприятия возможно только в случае более высокой эффективности человеческих ресурсов. Данный подход охватил почти всю систему менеджмента в 60-е годы.</a:t>
            </a:r>
          </a:p>
          <a:p>
            <a:endParaRPr lang="ru-RU" sz="1800" b="1" dirty="0">
              <a:latin typeface="Calibri" pitchFamily="34" charset="0"/>
              <a:cs typeface="Calibri" pitchFamily="34" charset="0"/>
            </a:endParaRPr>
          </a:p>
          <a:p>
            <a:pPr marL="45720" indent="0">
              <a:buNone/>
            </a:pPr>
            <a:r>
              <a:rPr lang="ru-RU" sz="1800" b="1" u="sng" dirty="0">
                <a:latin typeface="Calibri" pitchFamily="34" charset="0"/>
                <a:cs typeface="Calibri" pitchFamily="34" charset="0"/>
              </a:rPr>
              <a:t>Основные задачи данной концепции</a:t>
            </a:r>
            <a:r>
              <a:rPr lang="ru-RU" sz="1800" b="1" u="sng" dirty="0" smtClean="0">
                <a:latin typeface="Calibri" pitchFamily="34" charset="0"/>
                <a:cs typeface="Calibri" pitchFamily="34" charset="0"/>
              </a:rPr>
              <a:t>:</a:t>
            </a:r>
            <a:endParaRPr lang="ru-RU" sz="1800" b="1" u="sng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исследование поведения человека;</a:t>
            </a: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улучшение межличностных отношений;</a:t>
            </a: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разработка проблем социальных коммуникаций;</a:t>
            </a: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поддержание авторитета в коллективе;</a:t>
            </a: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стереотипы в поведении;</a:t>
            </a: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изменение рабочих задач и уровня </a:t>
            </a:r>
            <a:r>
              <a:rPr lang="ru-RU" sz="1800" b="1" dirty="0" smtClean="0">
                <a:latin typeface="Calibri" pitchFamily="34" charset="0"/>
                <a:cs typeface="Calibri" pitchFamily="34" charset="0"/>
              </a:rPr>
              <a:t>труда;</a:t>
            </a:r>
            <a:endParaRPr lang="ru-RU" sz="1800" b="1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Исследования представителей поведенческой школы основали теорию лидерства. Исходя из неё, оказывается, что наиболее эффективный метод управления для каждой ситуации различный. </a:t>
            </a:r>
          </a:p>
        </p:txBody>
      </p:sp>
    </p:spTree>
    <p:extLst>
      <p:ext uri="{BB962C8B-B14F-4D97-AF65-F5344CB8AC3E}">
        <p14:creationId xmlns:p14="http://schemas.microsoft.com/office/powerpoint/2010/main" val="40125840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Школа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науки управления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12776"/>
            <a:ext cx="8352928" cy="144016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b="1" dirty="0">
                <a:latin typeface="Calibri" pitchFamily="34" charset="0"/>
                <a:cs typeface="Calibri" pitchFamily="34" charset="0"/>
              </a:rPr>
              <a:t>В понимании данной школы управленческие проблемы решаются посредством разработки и применения определённых моделей. Математические науки составляют данную концепцию.</a:t>
            </a:r>
          </a:p>
          <a:p>
            <a:pPr marL="45720" indent="0">
              <a:buNone/>
            </a:pPr>
            <a:r>
              <a:rPr lang="ru-RU" sz="1800" b="1" dirty="0" smtClean="0">
                <a:latin typeface="Calibri" pitchFamily="34" charset="0"/>
                <a:cs typeface="Calibri" pitchFamily="34" charset="0"/>
              </a:rPr>
              <a:t>У </a:t>
            </a:r>
            <a:r>
              <a:rPr lang="ru-RU" sz="1800" b="1" dirty="0">
                <a:latin typeface="Calibri" pitchFamily="34" charset="0"/>
                <a:cs typeface="Calibri" pitchFamily="34" charset="0"/>
              </a:rPr>
              <a:t>научной школы управления присутствуют главные виды деятельности.</a:t>
            </a:r>
          </a:p>
          <a:p>
            <a:pPr marL="45720" indent="0">
              <a:buNone/>
            </a:pPr>
            <a:endParaRPr lang="ru-RU" sz="1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764572"/>
            <a:ext cx="352839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Исследование операций заключается в использовании научно-исследовательских методов для решения операционных задач организаций. 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Алгоритм такого способа: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Постановка проблемы.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Разработка модели ситуации.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Замена словесного анализа количественными значениями.</a:t>
            </a:r>
          </a:p>
        </p:txBody>
      </p:sp>
      <p:pic>
        <p:nvPicPr>
          <p:cNvPr id="5122" name="Picture 2" descr="C:\Users\людмила\Desktop\i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30900"/>
            <a:ext cx="4752528" cy="376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5412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512511" cy="129614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Развитие менеджмента в России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060848"/>
            <a:ext cx="3960440" cy="4392488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800" b="1" dirty="0">
                <a:latin typeface="Calibri" pitchFamily="34" charset="0"/>
                <a:cs typeface="Calibri" pitchFamily="34" charset="0"/>
              </a:rPr>
              <a:t>Россия во многом отличается от западных стран. И история развития менеджмента здесь тоже иная. Каждый этап не похож на предыдущий и заслуживает отдельного внимания. </a:t>
            </a:r>
          </a:p>
        </p:txBody>
      </p:sp>
      <p:pic>
        <p:nvPicPr>
          <p:cNvPr id="4098" name="Picture 2" descr="C:\Users\людмила\Desktop\20140922153711-32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16832"/>
            <a:ext cx="3672408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5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6512511" cy="128701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Дореволюционный период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861048"/>
            <a:ext cx="3960440" cy="230425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b="1" dirty="0" smtClean="0">
                <a:latin typeface="Calibri" pitchFamily="34" charset="0"/>
                <a:cs typeface="Calibri" pitchFamily="34" charset="0"/>
              </a:rPr>
              <a:t>Большое </a:t>
            </a:r>
            <a:r>
              <a:rPr lang="ru-RU" sz="1800" b="1" dirty="0">
                <a:latin typeface="Calibri" pitchFamily="34" charset="0"/>
                <a:cs typeface="Calibri" pitchFamily="34" charset="0"/>
              </a:rPr>
              <a:t>внимание к развитию управления появилось благодаря усложнению производства. Также именно тогда поняли, что правильное функционирование предприятия невозможно без качественного менеджмента. Из-за этого начала возникать потребность в сотрудниках именно на должность управляющих</a:t>
            </a:r>
            <a:r>
              <a:rPr lang="ru-RU" sz="18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ru-RU" sz="1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4293096"/>
            <a:ext cx="47525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Неоценимы заслуги П. А. Столыпина в истории развития менеджмента. Содержание функций управления, по его убеждению, было следующим: «Сначала успокоение, а потом реформы». Именно ему обязана история развития теории менеджмента своими значимыми аспектами.</a:t>
            </a:r>
          </a:p>
        </p:txBody>
      </p:sp>
      <p:pic>
        <p:nvPicPr>
          <p:cNvPr id="3074" name="Picture 2" descr="C:\Users\людмила\Desktop\rhodes_cover_your_sou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96752"/>
            <a:ext cx="295232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2060848"/>
            <a:ext cx="49320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libri" pitchFamily="34" charset="0"/>
                <a:cs typeface="Calibri" pitchFamily="34" charset="0"/>
              </a:rPr>
              <a:t>Масштабные инновации промышленности сдерживал недостаточный экономический уровень страны. Только после XX века индустриальные течения стали преобладать над аграрными. </a:t>
            </a:r>
          </a:p>
        </p:txBody>
      </p:sp>
    </p:spTree>
    <p:extLst>
      <p:ext uri="{BB962C8B-B14F-4D97-AF65-F5344CB8AC3E}">
        <p14:creationId xmlns:p14="http://schemas.microsoft.com/office/powerpoint/2010/main" val="169441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688" y="2060848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/>
              <a:t>История и теория политического менеджмента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3624654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Лекция 2</a:t>
            </a:r>
          </a:p>
          <a:p>
            <a:r>
              <a:rPr lang="ru-RU" sz="3200" dirty="0"/>
              <a:t>История развития политического менеджмента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32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512511" cy="108012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Постреволюционный</a:t>
            </a:r>
            <a:r>
              <a:rPr lang="ru-RU" dirty="0"/>
              <a:t>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период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417646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b="1" dirty="0">
                <a:latin typeface="Calibri" pitchFamily="34" charset="0"/>
                <a:cs typeface="Calibri" pitchFamily="34" charset="0"/>
              </a:rPr>
              <a:t>После Октябрьской революции требовалось улучшение старой системы управления общественностью. Выделили 10 главных принципов: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демократический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централизм;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>
                <a:latin typeface="Calibri" pitchFamily="34" charset="0"/>
                <a:cs typeface="Calibri" pitchFamily="34" charset="0"/>
              </a:rPr>
              <a:t>единство политических и хозяйственных руководителей;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>
                <a:latin typeface="Calibri" pitchFamily="34" charset="0"/>
                <a:cs typeface="Calibri" pitchFamily="34" charset="0"/>
              </a:rPr>
              <a:t>ведение хозяйства по плану;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>
                <a:latin typeface="Calibri" pitchFamily="34" charset="0"/>
                <a:cs typeface="Calibri" pitchFamily="34" charset="0"/>
              </a:rPr>
              <a:t>стимулирование труда материальным поощрением;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>
                <a:latin typeface="Calibri" pitchFamily="34" charset="0"/>
                <a:cs typeface="Calibri" pitchFamily="34" charset="0"/>
              </a:rPr>
              <a:t>научность управления;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>
                <a:latin typeface="Calibri" pitchFamily="34" charset="0"/>
                <a:cs typeface="Calibri" pitchFamily="34" charset="0"/>
              </a:rPr>
              <a:t>ответственность;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>
                <a:latin typeface="Calibri" pitchFamily="34" charset="0"/>
                <a:cs typeface="Calibri" pitchFamily="34" charset="0"/>
              </a:rPr>
              <a:t>правильный подбор и расстановка кадров;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>
                <a:latin typeface="Calibri" pitchFamily="34" charset="0"/>
                <a:cs typeface="Calibri" pitchFamily="34" charset="0"/>
              </a:rPr>
              <a:t>экономичность и эффективность;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>
                <a:latin typeface="Calibri" pitchFamily="34" charset="0"/>
                <a:cs typeface="Calibri" pitchFamily="34" charset="0"/>
              </a:rPr>
              <a:t>наилучшее сочетание отраслевого и территориального управления;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>
                <a:latin typeface="Calibri" pitchFamily="34" charset="0"/>
                <a:cs typeface="Calibri" pitchFamily="34" charset="0"/>
              </a:rPr>
              <a:t>преемственность хозяйственных решений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ru-RU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996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512511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Период с 30-х годов до распада СССР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424936" cy="46805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В </a:t>
            </a:r>
            <a:r>
              <a:rPr lang="ru-RU" sz="2800" b="1" dirty="0">
                <a:latin typeface="Calibri" pitchFamily="34" charset="0"/>
                <a:cs typeface="Calibri" pitchFamily="34" charset="0"/>
              </a:rPr>
              <a:t>30-х 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годах </a:t>
            </a:r>
            <a:r>
              <a:rPr lang="ru-RU" sz="2800" b="1" dirty="0">
                <a:latin typeface="Calibri" pitchFamily="34" charset="0"/>
                <a:cs typeface="Calibri" pitchFamily="34" charset="0"/>
              </a:rPr>
              <a:t>ввели новую специальность – инженер-экономист. Но 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сталинские репрессии унесли </a:t>
            </a:r>
            <a:r>
              <a:rPr lang="ru-RU" sz="2800" b="1" dirty="0">
                <a:latin typeface="Calibri" pitchFamily="34" charset="0"/>
                <a:cs typeface="Calibri" pitchFamily="34" charset="0"/>
              </a:rPr>
              <a:t>множество жизней высокообразованных учёных, и развитие менеджмента как науки, была остановлена на многие годы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ru-RU" sz="2800" b="1" dirty="0">
              <a:latin typeface="Calibri" pitchFamily="34" charset="0"/>
              <a:cs typeface="Calibri" pitchFamily="34" charset="0"/>
            </a:endParaRPr>
          </a:p>
          <a:p>
            <a:pPr marL="45720" indent="0">
              <a:buNone/>
            </a:pPr>
            <a:r>
              <a:rPr lang="ru-RU" sz="2800" b="1" dirty="0">
                <a:latin typeface="Calibri" pitchFamily="34" charset="0"/>
                <a:cs typeface="Calibri" pitchFamily="34" charset="0"/>
              </a:rPr>
              <a:t>В конце 50-х годов тема исследований менеджмента стала расширяться. В начале 60-х годов появился новый раздел экономики – кибернетика, начавшая новый отрезок в истории развития менеджмента.</a:t>
            </a:r>
          </a:p>
          <a:p>
            <a:pPr marL="45720" indent="0">
              <a:buNone/>
            </a:pP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В </a:t>
            </a:r>
            <a:r>
              <a:rPr lang="ru-RU" sz="2800" b="1" dirty="0">
                <a:latin typeface="Calibri" pitchFamily="34" charset="0"/>
                <a:cs typeface="Calibri" pitchFamily="34" charset="0"/>
              </a:rPr>
              <a:t>70-е годы начали появляться предостережения о несовместимости рынка и социализма. Попытка демонтажа едва не уничтожила экономическое положение страны.</a:t>
            </a:r>
          </a:p>
          <a:p>
            <a:pPr marL="4572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7439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90-е годы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XX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века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640960" cy="426680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200" b="1" dirty="0">
                <a:latin typeface="Calibri" pitchFamily="34" charset="0"/>
                <a:cs typeface="Calibri" pitchFamily="34" charset="0"/>
              </a:rPr>
              <a:t>Распад СССР стал началом завершающего этапа эволюции в системе менеджмента. Становление более современного уровня управления зависело от развития товарного производства и технического и технологического улучшения общества. Так зарождалась более современная история развития управления менеджмента.</a:t>
            </a:r>
          </a:p>
          <a:p>
            <a:pPr marL="45720" indent="0">
              <a:buNone/>
            </a:pPr>
            <a:endParaRPr lang="ru-RU" sz="3200" b="1" dirty="0">
              <a:latin typeface="Calibri" pitchFamily="34" charset="0"/>
              <a:cs typeface="Calibri" pitchFamily="34" charset="0"/>
            </a:endParaRPr>
          </a:p>
          <a:p>
            <a:pPr marL="45720" indent="0">
              <a:buNone/>
            </a:pPr>
            <a:r>
              <a:rPr lang="ru-RU" sz="3200" b="1" dirty="0">
                <a:latin typeface="Calibri" pitchFamily="34" charset="0"/>
                <a:cs typeface="Calibri" pitchFamily="34" charset="0"/>
              </a:rPr>
              <a:t>Множество проблем при Горбачёве и Ельцине были обусловлены неготовностью страны к резким переменам.</a:t>
            </a:r>
          </a:p>
        </p:txBody>
      </p:sp>
    </p:spTree>
    <p:extLst>
      <p:ext uri="{BB962C8B-B14F-4D97-AF65-F5344CB8AC3E}">
        <p14:creationId xmlns:p14="http://schemas.microsoft.com/office/powerpoint/2010/main" val="3288431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Современный период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433881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800" b="1" dirty="0">
                <a:latin typeface="Calibri" pitchFamily="34" charset="0"/>
                <a:cs typeface="Calibri" pitchFamily="34" charset="0"/>
              </a:rPr>
              <a:t>Главными принципами нынешней системы управления являются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:</a:t>
            </a:r>
            <a:endParaRPr lang="ru-RU" sz="2400" b="1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400" b="1" dirty="0">
                <a:latin typeface="Calibri" pitchFamily="34" charset="0"/>
                <a:cs typeface="Calibri" pitchFamily="34" charset="0"/>
              </a:rPr>
              <a:t>системный и ситуационный подход в управлении;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>
                <a:latin typeface="Calibri" pitchFamily="34" charset="0"/>
                <a:cs typeface="Calibri" pitchFamily="34" charset="0"/>
              </a:rPr>
              <a:t>инновации;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>
                <a:latin typeface="Calibri" pitchFamily="34" charset="0"/>
                <a:cs typeface="Calibri" pitchFamily="34" charset="0"/>
              </a:rPr>
              <a:t>ответственность менеджмента перед обществом;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>
                <a:latin typeface="Calibri" pitchFamily="34" charset="0"/>
                <a:cs typeface="Calibri" pitchFamily="34" charset="0"/>
              </a:rPr>
              <a:t>ориентация на человеческие возможности.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>
                <a:latin typeface="Calibri" pitchFamily="34" charset="0"/>
                <a:cs typeface="Calibri" pitchFamily="34" charset="0"/>
              </a:rPr>
              <a:t>В последние годы системе российского управления для нормальной работы требуются многие радикальные перемены.</a:t>
            </a:r>
          </a:p>
          <a:p>
            <a:endParaRPr lang="ru-RU" sz="2400" b="1" dirty="0">
              <a:latin typeface="Calibri" pitchFamily="34" charset="0"/>
              <a:cs typeface="Calibri" pitchFamily="34" charset="0"/>
            </a:endParaRPr>
          </a:p>
          <a:p>
            <a:pPr marL="45720" indent="0">
              <a:buNone/>
            </a:pPr>
            <a:r>
              <a:rPr lang="ru-RU" sz="2400" b="1" dirty="0">
                <a:latin typeface="Calibri" pitchFamily="34" charset="0"/>
                <a:cs typeface="Calibri" pitchFamily="34" charset="0"/>
              </a:rPr>
              <a:t>В этом и состоит вся российская история управления менеджмента. Кратко говоря, все переходы от одного этапа к другому возникали не вследствие естественноисторического процесса, а из-за государственных переворотов.</a:t>
            </a:r>
          </a:p>
        </p:txBody>
      </p:sp>
    </p:spTree>
    <p:extLst>
      <p:ext uri="{BB962C8B-B14F-4D97-AF65-F5344CB8AC3E}">
        <p14:creationId xmlns:p14="http://schemas.microsoft.com/office/powerpoint/2010/main" val="414023945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1772816"/>
            <a:ext cx="7128792" cy="2376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8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Спасибо</a:t>
            </a:r>
            <a:r>
              <a:rPr lang="ru-RU" sz="8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</a:rPr>
              <a:t> </a:t>
            </a:r>
            <a:r>
              <a:rPr lang="ru-RU" sz="8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 внимание!</a:t>
            </a:r>
            <a:endParaRPr lang="ru-RU" sz="88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373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731520"/>
            <a:ext cx="6400800" cy="5721816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Ссылки: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vse-temu.org/new-istoriya-razvitiya-menedzhmenta.html</a:t>
            </a:r>
            <a:r>
              <a:rPr lang="en-US" dirty="0"/>
              <a:t>(12.11.2015)</a:t>
            </a:r>
          </a:p>
          <a:p>
            <a:pPr marL="45720" indent="0">
              <a:buNone/>
            </a:pPr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kak-bog.ru/istoriya-razvitiya-menedzhmenta</a:t>
            </a:r>
            <a:r>
              <a:rPr lang="en-US" dirty="0"/>
              <a:t>(12.11.2015)</a:t>
            </a:r>
          </a:p>
          <a:p>
            <a:pPr marL="45720" indent="0">
              <a:buNone/>
            </a:pPr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en-US" dirty="0">
                <a:hlinkClick r:id="rId4"/>
              </a:rPr>
              <a:t>https://ru.wikipedia.org/wiki/</a:t>
            </a:r>
            <a:r>
              <a:rPr lang="ru-RU" dirty="0" smtClean="0">
                <a:hlinkClick r:id="rId4"/>
              </a:rPr>
              <a:t>Менеджмент</a:t>
            </a: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(</a:t>
            </a:r>
            <a:r>
              <a:rPr lang="ru-RU" dirty="0"/>
              <a:t>12.11.2015)</a:t>
            </a:r>
          </a:p>
          <a:p>
            <a:pPr>
              <a:buFont typeface="Wingdings" pitchFamily="2" charset="2"/>
              <a:buChar char="§"/>
            </a:pPr>
            <a:endParaRPr lang="ru-RU" dirty="0" smtClean="0"/>
          </a:p>
          <a:p>
            <a:pPr marL="45720" indent="0">
              <a:buNone/>
            </a:pPr>
            <a:endParaRPr lang="ru-RU" dirty="0" smtClean="0"/>
          </a:p>
          <a:p>
            <a:pPr>
              <a:buFont typeface="Wingdings" pitchFamily="2" charset="2"/>
              <a:buChar char="§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66232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357165"/>
            <a:ext cx="792961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Тест.</a:t>
            </a:r>
          </a:p>
          <a:p>
            <a:endParaRPr lang="ru-RU" dirty="0" smtClean="0"/>
          </a:p>
          <a:p>
            <a:r>
              <a:rPr lang="ru-RU" dirty="0" smtClean="0"/>
              <a:t>1)Назовите основные этапы развития менеджмента: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древний период, индустриальный период, период систематизации, информационный период.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период систематизации, информационный период, дореволюционный период, индустриальный период.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постиндустриальный период ,период систематизации, древний период.</a:t>
            </a:r>
          </a:p>
          <a:p>
            <a:r>
              <a:rPr lang="ru-RU" dirty="0" smtClean="0"/>
              <a:t>2)Менеджмент зарождался во времена …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Древней Греции.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Древнего Рима.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Древнего Египта.</a:t>
            </a:r>
          </a:p>
          <a:p>
            <a:r>
              <a:rPr lang="ru-RU" dirty="0" smtClean="0"/>
              <a:t>3)Какой фактор воздействовал на эволюцию менеджмента от простых идей к науке?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Появились новаторы и теоретики, которые собирали и обобщали полученный опыт.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Структура общества  древнего Египта сформировала первую управленческую систему.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Зародилась четкая система менеджмента.</a:t>
            </a: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85728"/>
            <a:ext cx="77153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4)Период систематизации длился: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1855 г.-1995 г.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 1856 г.-1960 г.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1960 г.-1966 г. </a:t>
            </a:r>
          </a:p>
          <a:p>
            <a:r>
              <a:rPr lang="ru-RU" dirty="0" smtClean="0"/>
              <a:t>5)Какой период длился с 9 тысячелетия до н.э. 21 века?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Информационный.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Индустриальный.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Древний.</a:t>
            </a:r>
          </a:p>
          <a:p>
            <a:r>
              <a:rPr lang="ru-RU" dirty="0" smtClean="0"/>
              <a:t>6)Кем было положено начало истории развития менеджмента?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Платоном.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Сократом.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Аристотелем.</a:t>
            </a:r>
          </a:p>
          <a:p>
            <a:r>
              <a:rPr lang="ru-RU" dirty="0" smtClean="0"/>
              <a:t>7)Кто доказывал необходимость наличия управляющего над рабами, чтобы владельцы могли посвятить себя более важным делам?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Сократ.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Аристотель.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err="1" smtClean="0"/>
              <a:t>Катон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5072074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8)В какой период произошла замена ручного труда машинным  ?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Дореволюционный.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Древний.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Индустриальный.</a:t>
            </a: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00034" y="500042"/>
            <a:ext cx="8215306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9)В какой период появились первые менеджеры?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период систематизации.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постиндустриальный период.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дореволюционный период.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10)В какой школе основное внимание уделено лучшей эффективности управления производства и труда?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школе научного управления.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школе поведенческих наук.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классической школе.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11)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Последователи данной школы утверждали,  что улучшение работы предприятия возможно только в случае более высокой эффективности человеческих ресурсов.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Школа человеческих отношений.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Школа поведенческих наук.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Классическая школа.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4714884"/>
            <a:ext cx="47148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12)Благодаря представителям данной школы появились тесты на профессиональную  пригодность.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 smtClean="0"/>
              <a:t>Школа человеческих отношений.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 smtClean="0"/>
              <a:t>Школа науки управления.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 smtClean="0"/>
              <a:t>Классическая школа.</a:t>
            </a:r>
            <a:endParaRPr lang="ru-RU" sz="16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28596" y="285728"/>
            <a:ext cx="8215337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13)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+mn-ea" charset="0"/>
                <a:cs typeface="Calibri" pitchFamily="34" charset="0"/>
              </a:rPr>
              <a:t>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+mn-ea" charset="0"/>
                <a:cs typeface="Calibri" pitchFamily="34" charset="0"/>
              </a:rPr>
              <a:t>Когда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индустриальные течения стали преобладать над аграрными  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После 20 века.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После 6 века.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После 19 века.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14)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ea typeface="+mn-ea" charset="0"/>
                <a:cs typeface="Calibri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 30-х годах ввели новую специальность-…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Слесарь.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Инженер-экономист.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Бухгалтер.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15)Распад СССР стал началом чего?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Началом развития менеджмента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Началом завершающего этапа эволюции в системе менеджмента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Началом  систематизации  управления предприятиями.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16)Назовите главные принципы современного периода: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Системный и ситуационный подход в управлении,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ea typeface="+mn-ea" charset="0"/>
                <a:cs typeface="Calibri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ответственность менеджмента перед обществом;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ea typeface="+mn-ea" charset="0"/>
                <a:cs typeface="Calibri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инновации.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Демократический централизм; единство политических и хозяйственных руководителей; ведение хозяйства по плану;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5286388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/>
            <a:r>
              <a:rPr lang="ru-RU" dirty="0" smtClean="0"/>
              <a:t>3.Исследование поведения человека; улучшение межличностных отношений; разработка проблем социальных коммуникаций.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7344816" cy="6192688"/>
          </a:xfrm>
        </p:spPr>
        <p:txBody>
          <a:bodyPr>
            <a:normAutofit fontScale="62500" lnSpcReduction="20000"/>
          </a:bodyPr>
          <a:lstStyle/>
          <a:p>
            <a:pPr marL="45720" indent="0">
              <a:buNone/>
            </a:pPr>
            <a:r>
              <a:rPr lang="ru-RU" sz="5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Содержание:</a:t>
            </a:r>
            <a:endParaRPr lang="en-US" sz="5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45720" indent="0">
              <a:buNone/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tx1">
                  <a:lumMod val="75000"/>
                  <a:lumOff val="25000"/>
                </a:schemeClr>
              </a:buClr>
              <a:buSzPct val="230000"/>
              <a:buFont typeface="Wingdings" pitchFamily="2" charset="2"/>
              <a:buChar char="§"/>
            </a:pPr>
            <a:r>
              <a:rPr lang="ru-RU" sz="4200" b="1" dirty="0" smtClean="0">
                <a:latin typeface="Calibri" pitchFamily="34" charset="0"/>
                <a:cs typeface="Calibri" pitchFamily="34" charset="0"/>
              </a:rPr>
              <a:t>Основные </a:t>
            </a:r>
            <a:r>
              <a:rPr lang="ru-RU" sz="4200" b="1" dirty="0">
                <a:latin typeface="Calibri" pitchFamily="34" charset="0"/>
                <a:cs typeface="Calibri" pitchFamily="34" charset="0"/>
              </a:rPr>
              <a:t>этапы истории развития </a:t>
            </a:r>
            <a:r>
              <a:rPr lang="ru-RU" sz="4200" b="1" dirty="0" smtClean="0">
                <a:latin typeface="Calibri" pitchFamily="34" charset="0"/>
                <a:cs typeface="Calibri" pitchFamily="34" charset="0"/>
              </a:rPr>
              <a:t>менеджмента</a:t>
            </a:r>
            <a:r>
              <a:rPr lang="en-US" sz="4200" b="1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lvl="2">
              <a:buFont typeface="Wingdings" pitchFamily="2" charset="2"/>
              <a:buChar char="§"/>
            </a:pP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2900" b="1" dirty="0" smtClean="0">
                <a:latin typeface="Calibri" pitchFamily="34" charset="0"/>
                <a:cs typeface="Calibri" pitchFamily="34" charset="0"/>
              </a:rPr>
              <a:t>Древний </a:t>
            </a:r>
            <a:r>
              <a:rPr lang="ru-RU" sz="2900" b="1" dirty="0">
                <a:latin typeface="Calibri" pitchFamily="34" charset="0"/>
                <a:cs typeface="Calibri" pitchFamily="34" charset="0"/>
              </a:rPr>
              <a:t>период. </a:t>
            </a:r>
          </a:p>
          <a:p>
            <a:pPr lvl="2">
              <a:buFont typeface="Wingdings" pitchFamily="2" charset="2"/>
              <a:buChar char="§"/>
            </a:pPr>
            <a:r>
              <a:rPr lang="en-US" sz="29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900" b="1" dirty="0" smtClean="0">
                <a:latin typeface="Calibri" pitchFamily="34" charset="0"/>
                <a:cs typeface="Calibri" pitchFamily="34" charset="0"/>
              </a:rPr>
              <a:t>Индустриальный </a:t>
            </a:r>
            <a:r>
              <a:rPr lang="ru-RU" sz="2900" b="1" dirty="0">
                <a:latin typeface="Calibri" pitchFamily="34" charset="0"/>
                <a:cs typeface="Calibri" pitchFamily="34" charset="0"/>
              </a:rPr>
              <a:t>период. </a:t>
            </a:r>
            <a:endParaRPr lang="en-US" sz="2900" b="1" dirty="0" smtClean="0">
              <a:latin typeface="Calibri" pitchFamily="34" charset="0"/>
              <a:cs typeface="Calibri" pitchFamily="34" charset="0"/>
            </a:endParaRPr>
          </a:p>
          <a:p>
            <a:pPr lvl="2">
              <a:buFont typeface="Wingdings" pitchFamily="2" charset="2"/>
              <a:buChar char="§"/>
            </a:pPr>
            <a:r>
              <a:rPr lang="en-US" sz="29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900" b="1" dirty="0" smtClean="0">
                <a:latin typeface="Calibri" pitchFamily="34" charset="0"/>
                <a:cs typeface="Calibri" pitchFamily="34" charset="0"/>
              </a:rPr>
              <a:t>Период </a:t>
            </a:r>
            <a:r>
              <a:rPr lang="ru-RU" sz="2900" b="1" dirty="0">
                <a:latin typeface="Calibri" pitchFamily="34" charset="0"/>
                <a:cs typeface="Calibri" pitchFamily="34" charset="0"/>
              </a:rPr>
              <a:t>систематизации. </a:t>
            </a:r>
          </a:p>
          <a:p>
            <a:pPr lvl="2">
              <a:buFont typeface="Wingdings" pitchFamily="2" charset="2"/>
              <a:buChar char="§"/>
            </a:pPr>
            <a:r>
              <a:rPr lang="en-US" sz="29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900" b="1" dirty="0" smtClean="0">
                <a:latin typeface="Calibri" pitchFamily="34" charset="0"/>
                <a:cs typeface="Calibri" pitchFamily="34" charset="0"/>
              </a:rPr>
              <a:t>Информационный </a:t>
            </a:r>
            <a:r>
              <a:rPr lang="ru-RU" sz="2900" b="1" dirty="0">
                <a:latin typeface="Calibri" pitchFamily="34" charset="0"/>
                <a:cs typeface="Calibri" pitchFamily="34" charset="0"/>
              </a:rPr>
              <a:t>период. </a:t>
            </a:r>
            <a:endParaRPr lang="ru-RU" sz="2900" b="1" dirty="0" smtClean="0">
              <a:latin typeface="Calibri" pitchFamily="34" charset="0"/>
              <a:cs typeface="Calibri" pitchFamily="34" charset="0"/>
            </a:endParaRPr>
          </a:p>
          <a:p>
            <a:pPr marL="45720" indent="0">
              <a:buNone/>
            </a:pPr>
            <a:endParaRPr lang="en-US" sz="3300" b="1" dirty="0" smtClean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tx1">
                  <a:lumMod val="75000"/>
                  <a:lumOff val="25000"/>
                </a:schemeClr>
              </a:buClr>
              <a:buSzPct val="230000"/>
              <a:buFont typeface="Wingdings" pitchFamily="2" charset="2"/>
              <a:buChar char="§"/>
            </a:pPr>
            <a:r>
              <a:rPr lang="ru-RU" sz="4200" b="1" dirty="0">
                <a:latin typeface="Calibri" pitchFamily="34" charset="0"/>
                <a:cs typeface="Calibri" pitchFamily="34" charset="0"/>
              </a:rPr>
              <a:t>Ш</a:t>
            </a:r>
            <a:r>
              <a:rPr lang="ru-RU" sz="4200" b="1" dirty="0" smtClean="0">
                <a:latin typeface="Calibri" pitchFamily="34" charset="0"/>
                <a:cs typeface="Calibri" pitchFamily="34" charset="0"/>
              </a:rPr>
              <a:t>колы управления</a:t>
            </a:r>
            <a:endParaRPr lang="ru-RU" sz="4200" b="1" dirty="0">
              <a:latin typeface="Calibri" pitchFamily="34" charset="0"/>
              <a:cs typeface="Calibri" pitchFamily="34" charset="0"/>
            </a:endParaRPr>
          </a:p>
          <a:p>
            <a:pPr lvl="2">
              <a:buFont typeface="Wingdings" pitchFamily="2" charset="2"/>
              <a:buChar char="§"/>
            </a:pPr>
            <a:r>
              <a:rPr lang="ru-RU" sz="2900" b="1" dirty="0" smtClean="0">
                <a:latin typeface="Calibri" pitchFamily="34" charset="0"/>
                <a:cs typeface="Calibri" pitchFamily="34" charset="0"/>
              </a:rPr>
              <a:t>научная</a:t>
            </a:r>
            <a:r>
              <a:rPr lang="ru-RU" sz="2900" b="1" dirty="0">
                <a:latin typeface="Calibri" pitchFamily="34" charset="0"/>
                <a:cs typeface="Calibri" pitchFamily="34" charset="0"/>
              </a:rPr>
              <a:t>;</a:t>
            </a:r>
          </a:p>
          <a:p>
            <a:pPr lvl="2">
              <a:buFont typeface="Wingdings" pitchFamily="2" charset="2"/>
              <a:buChar char="§"/>
            </a:pPr>
            <a:r>
              <a:rPr lang="ru-RU" sz="2900" b="1" dirty="0" smtClean="0">
                <a:latin typeface="Calibri" pitchFamily="34" charset="0"/>
                <a:cs typeface="Calibri" pitchFamily="34" charset="0"/>
              </a:rPr>
              <a:t>классическая</a:t>
            </a:r>
            <a:r>
              <a:rPr lang="ru-RU" sz="2900" b="1" dirty="0">
                <a:latin typeface="Calibri" pitchFamily="34" charset="0"/>
                <a:cs typeface="Calibri" pitchFamily="34" charset="0"/>
              </a:rPr>
              <a:t>;</a:t>
            </a:r>
          </a:p>
          <a:p>
            <a:pPr lvl="2">
              <a:buFont typeface="Wingdings" pitchFamily="2" charset="2"/>
              <a:buChar char="§"/>
            </a:pPr>
            <a:r>
              <a:rPr lang="ru-RU" sz="2900" b="1" dirty="0" smtClean="0">
                <a:latin typeface="Calibri" pitchFamily="34" charset="0"/>
                <a:cs typeface="Calibri" pitchFamily="34" charset="0"/>
              </a:rPr>
              <a:t>человеческих </a:t>
            </a:r>
            <a:r>
              <a:rPr lang="ru-RU" sz="2900" b="1" dirty="0">
                <a:latin typeface="Calibri" pitchFamily="34" charset="0"/>
                <a:cs typeface="Calibri" pitchFamily="34" charset="0"/>
              </a:rPr>
              <a:t>отношений;</a:t>
            </a:r>
          </a:p>
          <a:p>
            <a:pPr lvl="2">
              <a:buFont typeface="Wingdings" pitchFamily="2" charset="2"/>
              <a:buChar char="§"/>
            </a:pPr>
            <a:r>
              <a:rPr lang="ru-RU" sz="2900" b="1" dirty="0" smtClean="0">
                <a:latin typeface="Calibri" pitchFamily="34" charset="0"/>
                <a:cs typeface="Calibri" pitchFamily="34" charset="0"/>
              </a:rPr>
              <a:t>поведенческих </a:t>
            </a:r>
            <a:r>
              <a:rPr lang="ru-RU" sz="2900" b="1" dirty="0">
                <a:latin typeface="Calibri" pitchFamily="34" charset="0"/>
                <a:cs typeface="Calibri" pitchFamily="34" charset="0"/>
              </a:rPr>
              <a:t>наук;</a:t>
            </a:r>
          </a:p>
          <a:p>
            <a:pPr lvl="2">
              <a:buFont typeface="Wingdings" pitchFamily="2" charset="2"/>
              <a:buChar char="§"/>
            </a:pPr>
            <a:r>
              <a:rPr lang="ru-RU" sz="2900" b="1" dirty="0" smtClean="0">
                <a:latin typeface="Calibri" pitchFamily="34" charset="0"/>
                <a:cs typeface="Calibri" pitchFamily="34" charset="0"/>
              </a:rPr>
              <a:t>управленческих </a:t>
            </a:r>
            <a:r>
              <a:rPr lang="ru-RU" sz="2900" b="1" dirty="0">
                <a:latin typeface="Calibri" pitchFamily="34" charset="0"/>
                <a:cs typeface="Calibri" pitchFamily="34" charset="0"/>
              </a:rPr>
              <a:t>наук</a:t>
            </a:r>
            <a:r>
              <a:rPr lang="ru-RU" sz="2900" b="1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  <a:buSzPct val="230000"/>
              <a:buFont typeface="Wingdings" pitchFamily="2" charset="2"/>
              <a:buChar char="§"/>
            </a:pPr>
            <a:r>
              <a:rPr lang="ru-RU" sz="4200" b="1" dirty="0">
                <a:latin typeface="Calibri" pitchFamily="34" charset="0"/>
                <a:cs typeface="Calibri" pitchFamily="34" charset="0"/>
              </a:rPr>
              <a:t>Развитие менеджмента в </a:t>
            </a:r>
            <a:r>
              <a:rPr lang="ru-RU" sz="4200" b="1" dirty="0" smtClean="0">
                <a:latin typeface="Calibri" pitchFamily="34" charset="0"/>
                <a:cs typeface="Calibri" pitchFamily="34" charset="0"/>
              </a:rPr>
              <a:t>России</a:t>
            </a:r>
          </a:p>
          <a:p>
            <a:pPr lvl="2">
              <a:buFont typeface="Wingdings" pitchFamily="2" charset="2"/>
              <a:buChar char="§"/>
            </a:pPr>
            <a:r>
              <a:rPr lang="ru-RU" sz="2900" b="1" dirty="0" smtClean="0">
                <a:latin typeface="Calibri" pitchFamily="34" charset="0"/>
                <a:cs typeface="Calibri" pitchFamily="34" charset="0"/>
              </a:rPr>
              <a:t>Дореволюционный период</a:t>
            </a:r>
          </a:p>
          <a:p>
            <a:pPr lvl="2">
              <a:buFont typeface="Wingdings" pitchFamily="2" charset="2"/>
              <a:buChar char="§"/>
            </a:pPr>
            <a:r>
              <a:rPr lang="ru-RU" sz="2900" b="1" dirty="0" smtClean="0">
                <a:latin typeface="Calibri" pitchFamily="34" charset="0"/>
                <a:cs typeface="Calibri" pitchFamily="34" charset="0"/>
              </a:rPr>
              <a:t>Постреволюционный период</a:t>
            </a:r>
          </a:p>
          <a:p>
            <a:pPr lvl="2">
              <a:buFont typeface="Wingdings" pitchFamily="2" charset="2"/>
              <a:buChar char="§"/>
            </a:pPr>
            <a:r>
              <a:rPr lang="ru-RU" sz="2900" b="1" dirty="0" smtClean="0">
                <a:latin typeface="Calibri" pitchFamily="34" charset="0"/>
                <a:cs typeface="Calibri" pitchFamily="34" charset="0"/>
              </a:rPr>
              <a:t>Период </a:t>
            </a:r>
            <a:r>
              <a:rPr lang="ru-RU" sz="2900" b="1" dirty="0">
                <a:latin typeface="Calibri" pitchFamily="34" charset="0"/>
                <a:cs typeface="Calibri" pitchFamily="34" charset="0"/>
              </a:rPr>
              <a:t>с 30-х годов до распада </a:t>
            </a:r>
            <a:r>
              <a:rPr lang="ru-RU" sz="2900" b="1" dirty="0" smtClean="0">
                <a:latin typeface="Calibri" pitchFamily="34" charset="0"/>
                <a:cs typeface="Calibri" pitchFamily="34" charset="0"/>
              </a:rPr>
              <a:t>СССР</a:t>
            </a:r>
          </a:p>
          <a:p>
            <a:pPr lvl="2">
              <a:buFont typeface="Wingdings" pitchFamily="2" charset="2"/>
              <a:buChar char="§"/>
            </a:pPr>
            <a:r>
              <a:rPr lang="ru-RU" sz="2900" b="1" dirty="0">
                <a:latin typeface="Calibri" pitchFamily="34" charset="0"/>
                <a:cs typeface="Calibri" pitchFamily="34" charset="0"/>
              </a:rPr>
              <a:t>90-е годы </a:t>
            </a:r>
            <a:r>
              <a:rPr lang="en-US" sz="2900" b="1" dirty="0">
                <a:latin typeface="Calibri" pitchFamily="34" charset="0"/>
                <a:cs typeface="Calibri" pitchFamily="34" charset="0"/>
              </a:rPr>
              <a:t>XX </a:t>
            </a:r>
            <a:r>
              <a:rPr lang="ru-RU" sz="2900" b="1" dirty="0" smtClean="0">
                <a:latin typeface="Calibri" pitchFamily="34" charset="0"/>
                <a:cs typeface="Calibri" pitchFamily="34" charset="0"/>
              </a:rPr>
              <a:t>века</a:t>
            </a:r>
            <a:endParaRPr lang="ru-RU" sz="2900" b="1" dirty="0">
              <a:latin typeface="Calibri" pitchFamily="34" charset="0"/>
              <a:cs typeface="Calibri" pitchFamily="34" charset="0"/>
            </a:endParaRPr>
          </a:p>
          <a:p>
            <a:pPr lvl="2">
              <a:buFont typeface="Wingdings" pitchFamily="2" charset="2"/>
              <a:buChar char="§"/>
            </a:pPr>
            <a:r>
              <a:rPr lang="ru-RU" sz="2900" b="1" dirty="0">
                <a:latin typeface="Calibri" pitchFamily="34" charset="0"/>
                <a:cs typeface="Calibri" pitchFamily="34" charset="0"/>
              </a:rPr>
              <a:t>Современный период</a:t>
            </a:r>
            <a:endParaRPr lang="en-US" sz="29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7753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642910" y="428604"/>
            <a:ext cx="7715304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17) В данной школе выделены следующие организационные  принципы: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разделение труда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;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передача целей от руководства к рабочим; единство распределения; ограниченное число сотрудников.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Классическая школа.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Школа научного управления.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Школа человеческих  отношений.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18) Сколько длился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индустриальный период?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1856-1966г.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1776 г. по 1890 г.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 1980-1996.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19)Кому принадлежат эти слова: 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Менеджмент – это искусство точно знать, что предстоит сделать и как сделать это самым лучшим и дешевым способом«.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Аристотелю.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Платону.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Ф.У.Тэйлор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20)Кто описал, как управляющие отчитывались перед владельцем о проделанной работе и делали ему отчеты о прибылях по сравнению с предыдущими результатами.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Ф.У.Тэйлор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Катон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Старший.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Аристотель.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1296" y="1988840"/>
            <a:ext cx="7992888" cy="4631173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ru-RU" sz="2600" b="1" dirty="0">
                <a:latin typeface="Calibri" pitchFamily="34" charset="0"/>
                <a:cs typeface="Calibri" pitchFamily="34" charset="0"/>
              </a:rPr>
              <a:t>Современные ученые и экономисты по крупицам собирали историю возникновения и развития менеджмента, выявив основные факторы, которые воздействовали на эволюцию менеджмента от простых идей к науке:</a:t>
            </a:r>
          </a:p>
          <a:p>
            <a:pPr>
              <a:buFont typeface="Wingdings" pitchFamily="2" charset="2"/>
              <a:buChar char="§"/>
            </a:pPr>
            <a:r>
              <a:rPr lang="ru-RU" sz="2600" b="1" dirty="0">
                <a:latin typeface="Calibri" pitchFamily="34" charset="0"/>
                <a:cs typeface="Calibri" pitchFamily="34" charset="0"/>
              </a:rPr>
              <a:t>развивалось общественное, а потом и промышленное производство;</a:t>
            </a:r>
          </a:p>
          <a:p>
            <a:pPr>
              <a:buFont typeface="Wingdings" pitchFamily="2" charset="2"/>
              <a:buChar char="§"/>
            </a:pPr>
            <a:r>
              <a:rPr lang="ru-RU" sz="2600" b="1" dirty="0">
                <a:latin typeface="Calibri" pitchFamily="34" charset="0"/>
                <a:cs typeface="Calibri" pitchFamily="34" charset="0"/>
              </a:rPr>
              <a:t>появились новаторы и теоретики, которые собирали и обобщали полученный опыт;</a:t>
            </a:r>
          </a:p>
          <a:p>
            <a:pPr>
              <a:buFont typeface="Wingdings" pitchFamily="2" charset="2"/>
              <a:buChar char="§"/>
            </a:pPr>
            <a:r>
              <a:rPr lang="ru-RU" sz="2600" b="1" dirty="0">
                <a:latin typeface="Calibri" pitchFamily="34" charset="0"/>
                <a:cs typeface="Calibri" pitchFamily="34" charset="0"/>
              </a:rPr>
              <a:t>начала развиваться логика менеджмента на основе двух вышеприведенных факторов, которая вывела систему принципов в работе и сделала менеджмент наукой.</a:t>
            </a:r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76672"/>
            <a:ext cx="8532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История развития менеджмента уходит своими корнями в далекое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прошлое.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Зарождался 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он еще во времена древней Греции и шумеров.</a:t>
            </a:r>
          </a:p>
        </p:txBody>
      </p:sp>
    </p:spTree>
    <p:extLst>
      <p:ext uri="{BB962C8B-B14F-4D97-AF65-F5344CB8AC3E}">
        <p14:creationId xmlns:p14="http://schemas.microsoft.com/office/powerpoint/2010/main" val="12234567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692696"/>
            <a:ext cx="6400800" cy="55057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Основные этапы истории развития менеджмента: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>
                <a:latin typeface="Calibri" pitchFamily="34" charset="0"/>
                <a:cs typeface="Calibri" pitchFamily="34" charset="0"/>
              </a:rPr>
              <a:t>Древний период. 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(с </a:t>
            </a:r>
            <a:r>
              <a:rPr lang="ru-RU" sz="2800" b="1" dirty="0">
                <a:latin typeface="Calibri" pitchFamily="34" charset="0"/>
                <a:cs typeface="Calibri" pitchFamily="34" charset="0"/>
              </a:rPr>
              <a:t>9 тысячелетия до н.э. по XVIII 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век</a:t>
            </a:r>
            <a:r>
              <a:rPr lang="ru-RU" sz="2800" b="1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Индустриальный период. (с </a:t>
            </a:r>
            <a:r>
              <a:rPr lang="ru-RU" sz="2800" b="1" dirty="0">
                <a:latin typeface="Calibri" pitchFamily="34" charset="0"/>
                <a:cs typeface="Calibri" pitchFamily="34" charset="0"/>
              </a:rPr>
              <a:t>1776 г. по 1890 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г.)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Период систематизации. (с </a:t>
            </a:r>
            <a:r>
              <a:rPr lang="ru-RU" sz="2800" b="1" dirty="0">
                <a:latin typeface="Calibri" pitchFamily="34" charset="0"/>
                <a:cs typeface="Calibri" pitchFamily="34" charset="0"/>
              </a:rPr>
              <a:t>1856 по 1960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.)</a:t>
            </a:r>
            <a:endParaRPr lang="ru-RU" sz="2800" b="1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800" b="1" dirty="0">
                <a:latin typeface="Calibri" pitchFamily="34" charset="0"/>
                <a:cs typeface="Calibri" pitchFamily="34" charset="0"/>
              </a:rPr>
              <a:t>Информационный 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период. (с </a:t>
            </a:r>
            <a:r>
              <a:rPr lang="ru-RU" sz="2800" b="1" dirty="0">
                <a:latin typeface="Calibri" pitchFamily="34" charset="0"/>
                <a:cs typeface="Calibri" pitchFamily="34" charset="0"/>
              </a:rPr>
              <a:t>1960 до сегодняшнего 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дня)</a:t>
            </a:r>
            <a:endParaRPr lang="ru-RU" sz="28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4864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8064896" cy="5616624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Древний 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период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ru-RU" dirty="0"/>
          </a:p>
          <a:p>
            <a:pPr marL="45720" indent="0">
              <a:buNone/>
            </a:pPr>
            <a:r>
              <a:rPr lang="ru-RU" sz="2600" b="1" dirty="0">
                <a:latin typeface="Calibri" pitchFamily="34" charset="0"/>
                <a:cs typeface="Calibri" pitchFamily="34" charset="0"/>
              </a:rPr>
              <a:t>Наиболее простые формы управления появились в первобытном обществе, тогда управление создавалось всеми членами рода, а не конкретными людьми.</a:t>
            </a:r>
          </a:p>
          <a:p>
            <a:endParaRPr lang="ru-RU" sz="2600" b="1" dirty="0">
              <a:latin typeface="Calibri" pitchFamily="34" charset="0"/>
              <a:cs typeface="Calibri" pitchFamily="34" charset="0"/>
            </a:endParaRPr>
          </a:p>
          <a:p>
            <a:pPr marL="45720" indent="0">
              <a:buNone/>
            </a:pPr>
            <a:r>
              <a:rPr lang="ru-RU" sz="2600" b="1" dirty="0">
                <a:latin typeface="Calibri" pitchFamily="34" charset="0"/>
                <a:cs typeface="Calibri" pitchFamily="34" charset="0"/>
              </a:rPr>
              <a:t>Переход от собирательства и охоты к производству положил начало зарождению менеджмента.</a:t>
            </a:r>
          </a:p>
          <a:p>
            <a:pPr marL="45720" indent="0">
              <a:buNone/>
            </a:pPr>
            <a:endParaRPr lang="ru-RU" sz="2600" b="1" dirty="0">
              <a:latin typeface="Calibri" pitchFamily="34" charset="0"/>
              <a:cs typeface="Calibri" pitchFamily="34" charset="0"/>
            </a:endParaRPr>
          </a:p>
          <a:p>
            <a:pPr marL="45720" indent="0">
              <a:buNone/>
            </a:pPr>
            <a:r>
              <a:rPr lang="ru-RU" sz="2600" b="1" dirty="0">
                <a:latin typeface="Calibri" pitchFamily="34" charset="0"/>
                <a:cs typeface="Calibri" pitchFamily="34" charset="0"/>
              </a:rPr>
              <a:t>Структура общества Древнего Египта сформировала первую управленческую систему.</a:t>
            </a:r>
          </a:p>
          <a:p>
            <a:endParaRPr lang="ru-RU" sz="2600" b="1" dirty="0">
              <a:latin typeface="Calibri" pitchFamily="34" charset="0"/>
              <a:cs typeface="Calibri" pitchFamily="34" charset="0"/>
            </a:endParaRPr>
          </a:p>
          <a:p>
            <a:pPr marL="45720" indent="0">
              <a:buNone/>
            </a:pPr>
            <a:r>
              <a:rPr lang="ru-RU" sz="2600" b="1" dirty="0" smtClean="0">
                <a:latin typeface="Calibri" pitchFamily="34" charset="0"/>
                <a:cs typeface="Calibri" pitchFamily="34" charset="0"/>
              </a:rPr>
              <a:t>В </a:t>
            </a:r>
            <a:r>
              <a:rPr lang="ru-RU" sz="2600" b="1" dirty="0">
                <a:latin typeface="Calibri" pitchFamily="34" charset="0"/>
                <a:cs typeface="Calibri" pitchFamily="34" charset="0"/>
              </a:rPr>
              <a:t>Древнем Риме обязательно контролировали выполненную работу, сравнивали результаты и выясняли причины невыполнения плана.</a:t>
            </a:r>
          </a:p>
        </p:txBody>
      </p:sp>
    </p:spTree>
    <p:extLst>
      <p:ext uri="{BB962C8B-B14F-4D97-AF65-F5344CB8AC3E}">
        <p14:creationId xmlns:p14="http://schemas.microsoft.com/office/powerpoint/2010/main" val="291911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88640"/>
            <a:ext cx="6370820" cy="625037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/>
              <a:t>Начало истории развития менеджмента было положено мыслителем Платоном, который написал труды о том, что должно существовать разделение труда для достижения высоких результатов</a:t>
            </a:r>
            <a:r>
              <a:rPr lang="ru-RU" dirty="0" smtClean="0"/>
              <a:t>.</a:t>
            </a:r>
          </a:p>
          <a:p>
            <a:pPr marL="45720" indent="0">
              <a:buNone/>
            </a:pPr>
            <a:r>
              <a:rPr lang="ru-RU" dirty="0" smtClean="0"/>
              <a:t> </a:t>
            </a:r>
          </a:p>
          <a:p>
            <a:pPr marL="45720" indent="0">
              <a:buNone/>
            </a:pPr>
            <a:r>
              <a:rPr lang="ru-RU" dirty="0" smtClean="0"/>
              <a:t>Затем </a:t>
            </a:r>
            <a:r>
              <a:rPr lang="ru-RU" dirty="0"/>
              <a:t>Сократ внес свою лепту, отметив, что независимо от рода деятельности у работника обязанности одинаковы, главное – правильно распределить рабочую силу и полномочия, тогда процесс производства будет гораздо эффективнее</a:t>
            </a:r>
            <a:r>
              <a:rPr lang="ru-RU" dirty="0" smtClean="0"/>
              <a:t>.</a:t>
            </a:r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Аристотель </a:t>
            </a:r>
            <a:r>
              <a:rPr lang="ru-RU" dirty="0"/>
              <a:t>доказывал необходимость наличия управляющего над рабами, чтобы владельцы могли посвятить себя более нужным делам.</a:t>
            </a: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ru-RU" dirty="0" smtClean="0"/>
              <a:t> Позднее </a:t>
            </a:r>
            <a:r>
              <a:rPr lang="ru-RU" dirty="0" err="1"/>
              <a:t>Катон</a:t>
            </a:r>
            <a:r>
              <a:rPr lang="ru-RU" dirty="0"/>
              <a:t> Старший описал, как управляющие отчитывались перед владельцем о проделанной работе и делали ему отчеты о прибылях по сравнению с предыдущими </a:t>
            </a:r>
            <a:r>
              <a:rPr lang="ru-RU" dirty="0" smtClean="0"/>
              <a:t>результатами.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 descr="C:\Users\людмила\Desktop\c10eadadda8d45d92bfa4820e2593189_da3c986bb5abee5ecee04494c6a07f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18" y="270756"/>
            <a:ext cx="1468307" cy="1380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юдмила\Desktop\eniyicevaplar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19" y="1651662"/>
            <a:ext cx="146514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людмила\Desktop\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18" y="4845292"/>
            <a:ext cx="1456045" cy="159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людмила\Desktop\i (3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19" y="3163830"/>
            <a:ext cx="1465144" cy="168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5372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404664"/>
            <a:ext cx="6400800" cy="64807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Индустриальный период. </a:t>
            </a: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44008" y="3853162"/>
            <a:ext cx="421196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Предприниматели требовали выполнения всех производственных условий, чтобы оправдать расходы, чем вызывали лишь недовольство и гнев рабочих.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34076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На этом этапе зародилась чёткая система менеджмента. Произошло это из-за замены ручного труда машинным.</a:t>
            </a:r>
          </a:p>
        </p:txBody>
      </p:sp>
      <p:pic>
        <p:nvPicPr>
          <p:cNvPr id="9218" name="Picture 2" descr="C:\Users\людмила\Desktop\Hartmann_Maschinenhalle_1868_(0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25344" y="-1990751"/>
            <a:ext cx="1800000" cy="116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людмила\Desktop\Hartmann_Maschinenhalle_1868_(0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9"/>
            <a:ext cx="4407701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людмила\Desktop\sanayi_devrimi_1_20130409_105423186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512" y="1196752"/>
            <a:ext cx="4119240" cy="299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52826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31520"/>
            <a:ext cx="7364288" cy="12573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Период систематизации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916832"/>
            <a:ext cx="403244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Менеджмент активно и стремительно развивается, появляются новые учения и подходы к вопросам эффективного управления, начинается отсчет истории развития менеджмента как науки, появляются первые менеджеры – представители владельца на рабочих местах.</a:t>
            </a:r>
          </a:p>
          <a:p>
            <a:endParaRPr lang="ru-RU" dirty="0"/>
          </a:p>
        </p:txBody>
      </p:sp>
      <p:pic>
        <p:nvPicPr>
          <p:cNvPr id="8194" name="Picture 2" descr="C:\Users\людмила\Desktop\011514_0336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29586"/>
            <a:ext cx="3962400" cy="440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1325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683</TotalTime>
  <Words>1922</Words>
  <Application>Microsoft Office PowerPoint</Application>
  <PresentationFormat>Экран (4:3)</PresentationFormat>
  <Paragraphs>251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Wingdings</vt:lpstr>
      <vt:lpstr>Тема Office</vt:lpstr>
      <vt:lpstr>Казахский Национальный Университет им. аль-Фараби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Фредерик  Уинслоу Тейлор </vt:lpstr>
      <vt:lpstr>Презентация PowerPoint</vt:lpstr>
      <vt:lpstr>Школа научного управления</vt:lpstr>
      <vt:lpstr>Классическая школа</vt:lpstr>
      <vt:lpstr>Школа человеческих отношений</vt:lpstr>
      <vt:lpstr>Школа поведенческих наук</vt:lpstr>
      <vt:lpstr>Школа науки управления</vt:lpstr>
      <vt:lpstr>Развитие менеджмента в России</vt:lpstr>
      <vt:lpstr>Дореволюционный период</vt:lpstr>
      <vt:lpstr>Постреволюционный период</vt:lpstr>
      <vt:lpstr>Период с 30-х годов до распада СССР </vt:lpstr>
      <vt:lpstr>90-е годы XX века</vt:lpstr>
      <vt:lpstr>Современный период</vt:lpstr>
      <vt:lpstr>Спасибо за внимание!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развития менеджмента.</dc:title>
  <dc:creator>людмила</dc:creator>
  <cp:lastModifiedBy>User</cp:lastModifiedBy>
  <cp:revision>50</cp:revision>
  <dcterms:created xsi:type="dcterms:W3CDTF">2015-11-10T21:14:51Z</dcterms:created>
  <dcterms:modified xsi:type="dcterms:W3CDTF">2023-02-23T02:26:43Z</dcterms:modified>
</cp:coreProperties>
</file>